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8" r:id="rId3"/>
    <p:sldId id="260" r:id="rId4"/>
    <p:sldId id="262" r:id="rId5"/>
    <p:sldId id="263" r:id="rId6"/>
    <p:sldId id="264" r:id="rId7"/>
    <p:sldId id="259" r:id="rId8"/>
    <p:sldId id="261" r:id="rId9"/>
    <p:sldId id="265" r:id="rId10"/>
    <p:sldId id="266" r:id="rId11"/>
    <p:sldId id="25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ED2A50C-137E-476C-8BF3-9D6DBB4BA135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6B30290-6E0C-452E-946A-453384BC54D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2A50C-137E-476C-8BF3-9D6DBB4BA135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0290-6E0C-452E-946A-453384BC54D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2A50C-137E-476C-8BF3-9D6DBB4BA135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0290-6E0C-452E-946A-453384BC54D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2A50C-137E-476C-8BF3-9D6DBB4BA135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0290-6E0C-452E-946A-453384BC54D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2A50C-137E-476C-8BF3-9D6DBB4BA135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0290-6E0C-452E-946A-453384BC54D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2A50C-137E-476C-8BF3-9D6DBB4BA135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0290-6E0C-452E-946A-453384BC54D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2A50C-137E-476C-8BF3-9D6DBB4BA135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0290-6E0C-452E-946A-453384BC54D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2A50C-137E-476C-8BF3-9D6DBB4BA135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0290-6E0C-452E-946A-453384BC54D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2A50C-137E-476C-8BF3-9D6DBB4BA135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0290-6E0C-452E-946A-453384BC54D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2A50C-137E-476C-8BF3-9D6DBB4BA135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0290-6E0C-452E-946A-453384BC54D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2A50C-137E-476C-8BF3-9D6DBB4BA135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0290-6E0C-452E-946A-453384BC54D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ED2A50C-137E-476C-8BF3-9D6DBB4BA135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6B30290-6E0C-452E-946A-453384BC54D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3888432"/>
          </a:xfrm>
        </p:spPr>
        <p:txBody>
          <a:bodyPr>
            <a:noAutofit/>
          </a:bodyPr>
          <a:lstStyle/>
          <a:p>
            <a:pPr algn="ctr"/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3200" dirty="0" smtClean="0">
                <a:latin typeface="+mn-lt"/>
              </a:rPr>
              <a:t>Educator accountability for learner performance; It is a fair practise in the teaching and learning of French in Botswana?</a:t>
            </a:r>
            <a:br>
              <a:rPr lang="en-GB" sz="3200" dirty="0" smtClean="0">
                <a:latin typeface="+mn-lt"/>
              </a:rPr>
            </a:br>
            <a:r>
              <a:rPr lang="en-GB" sz="3200" dirty="0" smtClean="0">
                <a:latin typeface="+mn-lt"/>
              </a:rPr>
              <a:t/>
            </a:r>
            <a:br>
              <a:rPr lang="en-GB" sz="3200" dirty="0" smtClean="0">
                <a:latin typeface="+mn-lt"/>
              </a:rPr>
            </a:br>
            <a:r>
              <a:rPr lang="en-GB" sz="2400" dirty="0" smtClean="0"/>
              <a:t/>
            </a:r>
            <a:br>
              <a:rPr lang="en-GB" sz="2400" dirty="0" smtClean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3356992"/>
            <a:ext cx="7117180" cy="228180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Presented by</a:t>
            </a:r>
            <a:br>
              <a:rPr lang="en-US" dirty="0" smtClean="0"/>
            </a:br>
            <a:r>
              <a:rPr lang="en-US" dirty="0" smtClean="0"/>
              <a:t>Ms Tshepo Sharon Leepile Baipusi</a:t>
            </a:r>
            <a:endParaRPr lang="en-US" dirty="0"/>
          </a:p>
          <a:p>
            <a:pPr algn="ctr"/>
            <a:r>
              <a:rPr lang="en-US" dirty="0" smtClean="0"/>
              <a:t> Mothamo Junior School, </a:t>
            </a:r>
          </a:p>
          <a:p>
            <a:pPr algn="ctr"/>
            <a:endParaRPr lang="en-US" dirty="0" smtClean="0"/>
          </a:p>
          <a:p>
            <a:pPr algn="ctr"/>
            <a:r>
              <a:rPr lang="en-GB" dirty="0"/>
              <a:t>THE 13th SAAEA </a:t>
            </a:r>
            <a:r>
              <a:rPr lang="en-GB" dirty="0" smtClean="0"/>
              <a:t>CONFERENCE</a:t>
            </a:r>
            <a:endParaRPr lang="en-GB" dirty="0"/>
          </a:p>
          <a:p>
            <a:pPr algn="ctr"/>
            <a:r>
              <a:rPr lang="en-GB" dirty="0"/>
              <a:t>19th to 22nd May 2019, GABORONE, BOTSWANA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D0B0C"/>
              </a:clrFrom>
              <a:clrTo>
                <a:srgbClr val="0D0B0C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61" y="260648"/>
            <a:ext cx="1204511" cy="894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60648"/>
            <a:ext cx="655273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73223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</a:t>
            </a:r>
            <a:r>
              <a:rPr lang="en-GB" dirty="0" err="1" smtClean="0"/>
              <a:t>cont</a:t>
            </a:r>
            <a:r>
              <a:rPr lang="en-GB" dirty="0" smtClean="0"/>
              <a:t>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development of an externalised locus of control rather than an internalised </a:t>
            </a:r>
            <a:r>
              <a:rPr lang="en-GB" dirty="0" smtClean="0"/>
              <a:t>one</a:t>
            </a:r>
          </a:p>
          <a:p>
            <a:r>
              <a:rPr lang="en-GB" dirty="0" smtClean="0"/>
              <a:t>Educators </a:t>
            </a:r>
            <a:r>
              <a:rPr lang="en-GB" dirty="0"/>
              <a:t>will be driven to control their learners’ responses in order to get good results. </a:t>
            </a:r>
            <a:endParaRPr lang="en-GB" dirty="0" smtClean="0"/>
          </a:p>
          <a:p>
            <a:r>
              <a:rPr lang="en-GB" dirty="0" smtClean="0"/>
              <a:t>Train learners to give ‘BEC answers’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346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 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educators </a:t>
            </a:r>
            <a:r>
              <a:rPr lang="en-GB" dirty="0" smtClean="0"/>
              <a:t>must be </a:t>
            </a:r>
            <a:r>
              <a:rPr lang="en-GB" dirty="0"/>
              <a:t>held accountable for their learners' learning </a:t>
            </a:r>
            <a:r>
              <a:rPr lang="en-GB" dirty="0" smtClean="0"/>
              <a:t>to an extent</a:t>
            </a:r>
          </a:p>
          <a:p>
            <a:r>
              <a:rPr lang="en-GB" dirty="0"/>
              <a:t>Examination results should not be the only variable </a:t>
            </a:r>
            <a:r>
              <a:rPr lang="en-GB" dirty="0" smtClean="0"/>
              <a:t>considered</a:t>
            </a:r>
          </a:p>
          <a:p>
            <a:r>
              <a:rPr lang="en-GB" dirty="0"/>
              <a:t>Factors that affect learner performance which the educator has no control over </a:t>
            </a:r>
          </a:p>
          <a:p>
            <a:r>
              <a:rPr lang="en-GB" dirty="0"/>
              <a:t>	e.g. 	family background</a:t>
            </a:r>
          </a:p>
          <a:p>
            <a:r>
              <a:rPr lang="en-GB" dirty="0"/>
              <a:t>		culture</a:t>
            </a:r>
          </a:p>
          <a:p>
            <a:endParaRPr lang="en-GB" dirty="0" smtClean="0"/>
          </a:p>
          <a:p>
            <a:r>
              <a:rPr lang="en-GB" dirty="0" smtClean="0"/>
              <a:t>BEC model its testing on the CEFR</a:t>
            </a:r>
          </a:p>
        </p:txBody>
      </p:sp>
    </p:spTree>
    <p:extLst>
      <p:ext uri="{BB962C8B-B14F-4D97-AF65-F5344CB8AC3E}">
        <p14:creationId xmlns:p14="http://schemas.microsoft.com/office/powerpoint/2010/main" val="289725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Mer</a:t>
            </a:r>
            <a:r>
              <a:rPr lang="az-Cyrl-AZ" dirty="0" smtClean="0"/>
              <a:t>ҫ</a:t>
            </a:r>
            <a:r>
              <a:rPr lang="en-GB" dirty="0" smtClean="0"/>
              <a:t>i Beaucoup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526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education?</a:t>
            </a:r>
          </a:p>
          <a:p>
            <a:r>
              <a:rPr lang="en-GB" dirty="0" smtClean="0"/>
              <a:t>Why assessment in education?</a:t>
            </a:r>
          </a:p>
          <a:p>
            <a:r>
              <a:rPr lang="en-GB" dirty="0" smtClean="0"/>
              <a:t>The French language in Botswana’s curriculum</a:t>
            </a:r>
          </a:p>
          <a:p>
            <a:r>
              <a:rPr lang="en-GB" dirty="0" smtClean="0"/>
              <a:t>Accountability for results</a:t>
            </a:r>
          </a:p>
          <a:p>
            <a:r>
              <a:rPr lang="en-GB" smtClean="0"/>
              <a:t>Conlusion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27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/>
          <a:lstStyle/>
          <a:p>
            <a:pPr algn="ctr"/>
            <a:r>
              <a:rPr lang="en-GB" dirty="0" smtClean="0"/>
              <a:t>Purpose of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3456384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GB" dirty="0" smtClean="0"/>
              <a:t>	Produce well rounded citizens</a:t>
            </a:r>
          </a:p>
          <a:p>
            <a:pPr marL="109728" indent="0">
              <a:buNone/>
            </a:pPr>
            <a:endParaRPr lang="en-GB" dirty="0" smtClean="0"/>
          </a:p>
          <a:p>
            <a:pPr>
              <a:buFont typeface="Courier New" pitchFamily="49" charset="0"/>
              <a:buChar char="o"/>
            </a:pPr>
            <a:r>
              <a:rPr lang="en-GB" dirty="0" smtClean="0"/>
              <a:t>	Promote </a:t>
            </a:r>
            <a:r>
              <a:rPr lang="en-GB" dirty="0"/>
              <a:t>a variety of learning </a:t>
            </a:r>
            <a:r>
              <a:rPr lang="en-GB" dirty="0" smtClean="0"/>
              <a:t>styles </a:t>
            </a:r>
          </a:p>
          <a:p>
            <a:pPr marL="68580" indent="0">
              <a:buNone/>
            </a:pPr>
            <a:r>
              <a:rPr lang="en-GB" dirty="0"/>
              <a:t>	</a:t>
            </a:r>
            <a:r>
              <a:rPr lang="en-GB" dirty="0" smtClean="0"/>
              <a:t>	-BEC Assessment 	Syllabus</a:t>
            </a:r>
          </a:p>
          <a:p>
            <a:pPr>
              <a:buFont typeface="Courier New" pitchFamily="49" charset="0"/>
              <a:buChar char="o"/>
            </a:pPr>
            <a:endParaRPr lang="en-GB" dirty="0"/>
          </a:p>
          <a:p>
            <a:pPr>
              <a:buFont typeface="Courier New" pitchFamily="49" charset="0"/>
              <a:buChar char="o"/>
            </a:pPr>
            <a:r>
              <a:rPr lang="en-GB" dirty="0" smtClean="0"/>
              <a:t>	Produce </a:t>
            </a:r>
            <a:r>
              <a:rPr lang="en-GB" dirty="0"/>
              <a:t>accountable </a:t>
            </a:r>
            <a:r>
              <a:rPr lang="en-GB" dirty="0" smtClean="0"/>
              <a:t>learners</a:t>
            </a:r>
            <a:endParaRPr lang="en-GB" dirty="0"/>
          </a:p>
          <a:p>
            <a:pPr>
              <a:buFont typeface="Courier New" pitchFamily="49" charset="0"/>
              <a:buChar char="o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36961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24744" cy="86409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Why assessment in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Mandate of the Botswana examination Council</a:t>
            </a:r>
          </a:p>
          <a:p>
            <a:r>
              <a:rPr lang="en-GB" dirty="0"/>
              <a:t>Gauge skills </a:t>
            </a:r>
            <a:r>
              <a:rPr lang="en-GB" dirty="0" smtClean="0"/>
              <a:t>acquisition  </a:t>
            </a:r>
          </a:p>
          <a:p>
            <a:pPr lvl="1">
              <a:buFont typeface="Wingdings" pitchFamily="2" charset="2"/>
              <a:buChar char="v"/>
            </a:pPr>
            <a:r>
              <a:rPr lang="en-GB" dirty="0" smtClean="0"/>
              <a:t>A -show </a:t>
            </a:r>
            <a:r>
              <a:rPr lang="en-GB" dirty="0"/>
              <a:t>good understanding of phrases and vocabulary related to areas of </a:t>
            </a:r>
            <a:r>
              <a:rPr lang="en-GB" dirty="0" smtClean="0"/>
              <a:t>most immediate </a:t>
            </a:r>
            <a:r>
              <a:rPr lang="en-GB" dirty="0"/>
              <a:t>personal experience</a:t>
            </a:r>
            <a:endParaRPr lang="en-GB" dirty="0" smtClean="0"/>
          </a:p>
          <a:p>
            <a:pPr lvl="1">
              <a:buFont typeface="Wingdings" pitchFamily="2" charset="2"/>
              <a:buChar char="v"/>
            </a:pPr>
            <a:r>
              <a:rPr lang="en-GB" dirty="0"/>
              <a:t>C - show a fair level of understanding of simple texts that are heard or read; </a:t>
            </a:r>
            <a:endParaRPr lang="en-GB" dirty="0" smtClean="0"/>
          </a:p>
          <a:p>
            <a:pPr lvl="1">
              <a:buFont typeface="Wingdings" pitchFamily="2" charset="2"/>
              <a:buChar char="v"/>
            </a:pPr>
            <a:r>
              <a:rPr lang="en-GB" dirty="0"/>
              <a:t>D- identify very few familiar words from simple texts that are heard or read, with </a:t>
            </a:r>
            <a:r>
              <a:rPr lang="en-GB" dirty="0" smtClean="0"/>
              <a:t>minimal </a:t>
            </a:r>
            <a:r>
              <a:rPr lang="en-GB" dirty="0"/>
              <a:t>understanding; </a:t>
            </a:r>
          </a:p>
          <a:p>
            <a:r>
              <a:rPr lang="en-GB" dirty="0" smtClean="0"/>
              <a:t>Determine </a:t>
            </a:r>
            <a:r>
              <a:rPr lang="en-GB" dirty="0" smtClean="0"/>
              <a:t>curriculum effectiveness</a:t>
            </a:r>
          </a:p>
          <a:p>
            <a:r>
              <a:rPr lang="en-GB" dirty="0" smtClean="0"/>
              <a:t>Stakeholder accountability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2821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096634" cy="1224136"/>
          </a:xfrm>
        </p:spPr>
        <p:txBody>
          <a:bodyPr>
            <a:noAutofit/>
          </a:bodyPr>
          <a:lstStyle/>
          <a:p>
            <a:pPr algn="ctr"/>
            <a:r>
              <a:rPr lang="en-GB" sz="3600" dirty="0" smtClean="0"/>
              <a:t>French Language in Botswana’s curriculum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5" y="2204863"/>
            <a:ext cx="6658899" cy="365393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Introduced in 1999 as a pilot  and the first examination 2001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Results have been constantly unpleasing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Top schools scoring no more than 50 and 75% quality and quantity passes </a:t>
            </a:r>
            <a:r>
              <a:rPr lang="en-GB" dirty="0"/>
              <a:t>(</a:t>
            </a:r>
            <a:r>
              <a:rPr lang="en-GB" dirty="0" smtClean="0"/>
              <a:t>2013-2017)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9479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74515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JCE RESULTS 2013-2017 TOP 10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1772816"/>
            <a:ext cx="7848872" cy="3893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2560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Educator accountability VS Learner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 </a:t>
            </a:r>
            <a:r>
              <a:rPr lang="en-GB" dirty="0" smtClean="0"/>
              <a:t>accountability</a:t>
            </a:r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fact of being responsible for what you do and to </a:t>
            </a:r>
            <a:r>
              <a:rPr lang="en-GB" dirty="0" smtClean="0"/>
              <a:t>give </a:t>
            </a:r>
            <a:r>
              <a:rPr lang="en-GB" dirty="0"/>
              <a:t>a satisfactory reason for it”</a:t>
            </a:r>
            <a:endParaRPr lang="en-GB" dirty="0" smtClean="0"/>
          </a:p>
          <a:p>
            <a:r>
              <a:rPr lang="en-GB" dirty="0"/>
              <a:t>’Payment by </a:t>
            </a:r>
            <a:r>
              <a:rPr lang="en-GB" dirty="0" smtClean="0"/>
              <a:t>Results” Frymier</a:t>
            </a:r>
            <a:r>
              <a:rPr lang="en-GB" dirty="0"/>
              <a:t>, </a:t>
            </a:r>
            <a:r>
              <a:rPr lang="en-GB" dirty="0" smtClean="0"/>
              <a:t>1998</a:t>
            </a:r>
          </a:p>
          <a:p>
            <a:r>
              <a:rPr lang="en-GB" dirty="0" smtClean="0"/>
              <a:t>Place and value of professionalism (Bullough, Clark &amp; Patterson, 2003)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9486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Accounting for results in Botswana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3658411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Why </a:t>
            </a:r>
            <a:r>
              <a:rPr lang="en-GB" dirty="0"/>
              <a:t>these </a:t>
            </a:r>
            <a:r>
              <a:rPr lang="en-GB" dirty="0" smtClean="0"/>
              <a:t>results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Sombre atmosphere triggering defence mode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5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143000"/>
          </a:xfrm>
        </p:spPr>
        <p:txBody>
          <a:bodyPr/>
          <a:lstStyle/>
          <a:p>
            <a:r>
              <a:rPr lang="en-GB" dirty="0" smtClean="0"/>
              <a:t>Assessment of JC French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38910" y="1628800"/>
            <a:ext cx="6777317" cy="4392488"/>
          </a:xfrm>
        </p:spPr>
        <p:txBody>
          <a:bodyPr/>
          <a:lstStyle/>
          <a:p>
            <a:r>
              <a:rPr lang="en-GB" sz="2100" dirty="0" smtClean="0">
                <a:solidFill>
                  <a:prstClr val="black"/>
                </a:solidFill>
              </a:rPr>
              <a:t>The </a:t>
            </a:r>
            <a:r>
              <a:rPr lang="en-GB" sz="2100" dirty="0">
                <a:solidFill>
                  <a:prstClr val="black"/>
                </a:solidFill>
              </a:rPr>
              <a:t>structure of the </a:t>
            </a:r>
            <a:r>
              <a:rPr lang="en-GB" sz="2100" dirty="0" smtClean="0">
                <a:solidFill>
                  <a:prstClr val="black"/>
                </a:solidFill>
              </a:rPr>
              <a:t>components </a:t>
            </a:r>
            <a:r>
              <a:rPr lang="en-GB" sz="2100" dirty="0" smtClean="0">
                <a:solidFill>
                  <a:prstClr val="black"/>
                </a:solidFill>
              </a:rPr>
              <a:t>similar</a:t>
            </a:r>
          </a:p>
          <a:p>
            <a:r>
              <a:rPr lang="en-GB" sz="2100" dirty="0" smtClean="0">
                <a:solidFill>
                  <a:prstClr val="black"/>
                </a:solidFill>
              </a:rPr>
              <a:t>Items also similar year in year out</a:t>
            </a:r>
          </a:p>
          <a:p>
            <a:r>
              <a:rPr lang="en-GB" sz="2100" dirty="0">
                <a:solidFill>
                  <a:prstClr val="black"/>
                </a:solidFill>
              </a:rPr>
              <a:t>Oral component not yet </a:t>
            </a:r>
            <a:r>
              <a:rPr lang="en-GB" sz="2100" dirty="0" smtClean="0">
                <a:solidFill>
                  <a:prstClr val="black"/>
                </a:solidFill>
              </a:rPr>
              <a:t>tested</a:t>
            </a:r>
          </a:p>
          <a:p>
            <a:r>
              <a:rPr lang="en-GB" sz="2100" dirty="0" smtClean="0">
                <a:solidFill>
                  <a:prstClr val="black"/>
                </a:solidFill>
              </a:rPr>
              <a:t>Abstract items</a:t>
            </a:r>
          </a:p>
          <a:p>
            <a:endParaRPr lang="en-GB" sz="2100" dirty="0" smtClean="0">
              <a:solidFill>
                <a:prstClr val="black"/>
              </a:solidFill>
            </a:endParaRPr>
          </a:p>
          <a:p>
            <a:endParaRPr lang="en-GB" sz="2100" dirty="0" smtClean="0">
              <a:solidFill>
                <a:prstClr val="black"/>
              </a:solidFill>
            </a:endParaRPr>
          </a:p>
          <a:p>
            <a:endParaRPr lang="en-GB" sz="2100" dirty="0">
              <a:solidFill>
                <a:prstClr val="black"/>
              </a:solidFill>
            </a:endParaRPr>
          </a:p>
          <a:p>
            <a:endParaRPr lang="en-GB" sz="2100" dirty="0" smtClean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79"/>
          <a:stretch/>
        </p:blipFill>
        <p:spPr bwMode="auto">
          <a:xfrm>
            <a:off x="1043608" y="3356992"/>
            <a:ext cx="6696744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9088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12082</TotalTime>
  <Words>303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                Educator accountability for learner performance; It is a fair practise in the teaching and learning of French in Botswana?   </vt:lpstr>
      <vt:lpstr>Outline</vt:lpstr>
      <vt:lpstr>Purpose of education</vt:lpstr>
      <vt:lpstr>Why assessment in education</vt:lpstr>
      <vt:lpstr>French Language in Botswana’s curriculum</vt:lpstr>
      <vt:lpstr>JCE RESULTS 2013-2017 TOP 10</vt:lpstr>
      <vt:lpstr>Educator accountability VS Learner performance</vt:lpstr>
      <vt:lpstr>Accounting for results in Botswana Schools</vt:lpstr>
      <vt:lpstr>Assessment of JC French</vt:lpstr>
      <vt:lpstr>Assessment cont…</vt:lpstr>
      <vt:lpstr>In conclusion </vt:lpstr>
      <vt:lpstr>Merҫi Beaucoup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Educator accountability for learner performance; It is a fair practise in the teaching and learning of French in Botswana?   </dc:title>
  <dc:creator>BAIPUSI</dc:creator>
  <cp:lastModifiedBy>BAIPUSI</cp:lastModifiedBy>
  <cp:revision>49</cp:revision>
  <dcterms:created xsi:type="dcterms:W3CDTF">2019-05-05T18:29:04Z</dcterms:created>
  <dcterms:modified xsi:type="dcterms:W3CDTF">2019-05-20T09:18:47Z</dcterms:modified>
</cp:coreProperties>
</file>